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57" r:id="rId2"/>
    <p:sldId id="267" r:id="rId3"/>
    <p:sldId id="268" r:id="rId4"/>
    <p:sldId id="269" r:id="rId5"/>
    <p:sldId id="270" r:id="rId6"/>
    <p:sldId id="280" r:id="rId7"/>
    <p:sldId id="271" r:id="rId8"/>
    <p:sldId id="272" r:id="rId9"/>
    <p:sldId id="278" r:id="rId10"/>
    <p:sldId id="279" r:id="rId11"/>
    <p:sldId id="273" r:id="rId12"/>
    <p:sldId id="274" r:id="rId13"/>
    <p:sldId id="275" r:id="rId14"/>
    <p:sldId id="281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2B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2401"/>
  </p:normalViewPr>
  <p:slideViewPr>
    <p:cSldViewPr snapToGrid="0" snapToObjects="1">
      <p:cViewPr varScale="1">
        <p:scale>
          <a:sx n="112" d="100"/>
          <a:sy n="112" d="100"/>
        </p:scale>
        <p:origin x="21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D25A9-3362-FA47-9521-97415ADD4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6E144B-D90B-0B43-88A5-6AFE631AD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205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7CDF9C1-EDED-C343-85E6-E595DD27BF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03AEFD-08F0-FD82-2473-C66D475451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82147" y="2435572"/>
            <a:ext cx="6579705" cy="14406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26455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36D7EC-BD50-C04B-8175-02DAD3A3BC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7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3517FFC9-359D-894A-8E97-85BDB3F7B7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2955" y="4711633"/>
            <a:ext cx="8522080" cy="144069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1489343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942865F-29A4-CC45-8037-DFFA930CD1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6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549ED3F6-D33D-EF6B-41DD-949A5AD3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95552"/>
            <a:ext cx="7886700" cy="757997"/>
          </a:xfrm>
          <a:prstGeom prst="rect">
            <a:avLst/>
          </a:prstGeom>
        </p:spPr>
        <p:txBody>
          <a:bodyPr anchor="ctr"/>
          <a:lstStyle>
            <a:lvl1pPr>
              <a:defRPr sz="3200">
                <a:solidFill>
                  <a:srgbClr val="0F2B53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27E9B5A-1F2B-F4E0-FEDB-D37473E185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1163504"/>
            <a:ext cx="7886700" cy="4799974"/>
          </a:xfrm>
          <a:prstGeom prst="rect">
            <a:avLst/>
          </a:prstGeom>
        </p:spPr>
        <p:txBody>
          <a:bodyPr/>
          <a:lstStyle>
            <a:lvl1pPr marL="228600" indent="-228600">
              <a:buFont typeface="Wingdings" pitchFamily="2" charset="2"/>
              <a:buChar char="q"/>
              <a:defRPr sz="2400">
                <a:solidFill>
                  <a:schemeClr val="tx1"/>
                </a:solidFill>
              </a:defRPr>
            </a:lvl1pPr>
            <a:lvl2pPr marL="685800" indent="-228600">
              <a:buFont typeface="Wingdings" pitchFamily="2" charset="2"/>
              <a:buChar char="q"/>
              <a:defRPr sz="2000">
                <a:solidFill>
                  <a:schemeClr val="tx1"/>
                </a:solidFill>
              </a:defRPr>
            </a:lvl2pPr>
            <a:lvl3pPr marL="1143000" indent="-228600">
              <a:buFont typeface="Wingdings" pitchFamily="2" charset="2"/>
              <a:buChar char="q"/>
              <a:defRPr sz="1800">
                <a:solidFill>
                  <a:schemeClr val="tx1"/>
                </a:solidFill>
              </a:defRPr>
            </a:lvl3pPr>
            <a:lvl4pPr marL="1600200" indent="-228600">
              <a:buFont typeface="Wingdings" pitchFamily="2" charset="2"/>
              <a:buChar char="q"/>
              <a:defRPr sz="1600">
                <a:solidFill>
                  <a:schemeClr val="tx1"/>
                </a:solidFill>
              </a:defRPr>
            </a:lvl4pPr>
            <a:lvl5pPr marL="2057400" indent="-228600">
              <a:buFont typeface="Wingdings" pitchFamily="2" charset="2"/>
              <a:buChar char="q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9210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9F652BC-3B0E-0A4E-85A5-87924F8A8A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6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4">
            <a:extLst>
              <a:ext uri="{FF2B5EF4-FFF2-40B4-BE49-F238E27FC236}">
                <a16:creationId xmlns:a16="http://schemas.microsoft.com/office/drawing/2014/main" id="{87B81150-9985-0055-73A5-0C8F0FDF6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123" y="295552"/>
            <a:ext cx="7730155" cy="757997"/>
          </a:xfrm>
          <a:prstGeom prst="rect">
            <a:avLst/>
          </a:prstGeom>
        </p:spPr>
        <p:txBody>
          <a:bodyPr anchor="ctr"/>
          <a:lstStyle>
            <a:lvl1pPr>
              <a:defRPr sz="3200">
                <a:solidFill>
                  <a:srgbClr val="0F2B53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47790D5D-A96E-2027-C787-FC9F3A0FDC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05123" y="1172817"/>
            <a:ext cx="7730155" cy="5389631"/>
          </a:xfrm>
          <a:prstGeom prst="rect">
            <a:avLst/>
          </a:prstGeom>
        </p:spPr>
        <p:txBody>
          <a:bodyPr/>
          <a:lstStyle>
            <a:lvl1pPr marL="228600" indent="-228600">
              <a:buFont typeface="Wingdings" pitchFamily="2" charset="2"/>
              <a:buChar char="q"/>
              <a:defRPr sz="2400">
                <a:solidFill>
                  <a:schemeClr val="tx1"/>
                </a:solidFill>
              </a:defRPr>
            </a:lvl1pPr>
            <a:lvl2pPr marL="685800" indent="-228600">
              <a:buFont typeface="Wingdings" pitchFamily="2" charset="2"/>
              <a:buChar char="q"/>
              <a:defRPr sz="2000">
                <a:solidFill>
                  <a:schemeClr val="tx1"/>
                </a:solidFill>
              </a:defRPr>
            </a:lvl2pPr>
            <a:lvl3pPr marL="1143000" indent="-228600">
              <a:buFont typeface="Wingdings" pitchFamily="2" charset="2"/>
              <a:buChar char="q"/>
              <a:defRPr sz="1800">
                <a:solidFill>
                  <a:schemeClr val="tx1"/>
                </a:solidFill>
              </a:defRPr>
            </a:lvl3pPr>
            <a:lvl4pPr marL="1600200" indent="-228600">
              <a:buFont typeface="Wingdings" pitchFamily="2" charset="2"/>
              <a:buChar char="q"/>
              <a:defRPr sz="1600">
                <a:solidFill>
                  <a:schemeClr val="tx1"/>
                </a:solidFill>
              </a:defRPr>
            </a:lvl4pPr>
            <a:lvl5pPr marL="2057400" indent="-228600">
              <a:buFont typeface="Wingdings" pitchFamily="2" charset="2"/>
              <a:buChar char="q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50507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66BD65B-4906-0748-BFE6-E7BC62F5FE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4">
            <a:extLst>
              <a:ext uri="{FF2B5EF4-FFF2-40B4-BE49-F238E27FC236}">
                <a16:creationId xmlns:a16="http://schemas.microsoft.com/office/drawing/2014/main" id="{0355D458-9B46-E4ED-1F37-F812D1184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95552"/>
            <a:ext cx="7886700" cy="757997"/>
          </a:xfrm>
          <a:prstGeom prst="rect">
            <a:avLst/>
          </a:prstGeom>
        </p:spPr>
        <p:txBody>
          <a:bodyPr anchor="ctr"/>
          <a:lstStyle>
            <a:lvl1pPr>
              <a:defRPr sz="3200">
                <a:solidFill>
                  <a:srgbClr val="0F2B53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DBDB8C45-2935-B55A-AA8B-88E65B54F9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1252955"/>
            <a:ext cx="7886700" cy="4611132"/>
          </a:xfrm>
          <a:prstGeom prst="rect">
            <a:avLst/>
          </a:prstGeom>
        </p:spPr>
        <p:txBody>
          <a:bodyPr/>
          <a:lstStyle>
            <a:lvl1pPr marL="228600" indent="-228600">
              <a:buFont typeface="Wingdings" pitchFamily="2" charset="2"/>
              <a:buChar char="q"/>
              <a:defRPr sz="2400">
                <a:solidFill>
                  <a:schemeClr val="tx1"/>
                </a:solidFill>
              </a:defRPr>
            </a:lvl1pPr>
            <a:lvl2pPr marL="685800" indent="-228600">
              <a:buFont typeface="Wingdings" pitchFamily="2" charset="2"/>
              <a:buChar char="q"/>
              <a:defRPr sz="2000">
                <a:solidFill>
                  <a:schemeClr val="tx1"/>
                </a:solidFill>
              </a:defRPr>
            </a:lvl2pPr>
            <a:lvl3pPr marL="1143000" indent="-228600">
              <a:buFont typeface="Wingdings" pitchFamily="2" charset="2"/>
              <a:buChar char="q"/>
              <a:defRPr sz="1800">
                <a:solidFill>
                  <a:schemeClr val="tx1"/>
                </a:solidFill>
              </a:defRPr>
            </a:lvl3pPr>
            <a:lvl4pPr marL="1600200" indent="-228600">
              <a:buFont typeface="Wingdings" pitchFamily="2" charset="2"/>
              <a:buChar char="q"/>
              <a:defRPr sz="1600">
                <a:solidFill>
                  <a:schemeClr val="tx1"/>
                </a:solidFill>
              </a:defRPr>
            </a:lvl4pPr>
            <a:lvl5pPr marL="2057400" indent="-228600">
              <a:buFont typeface="Wingdings" pitchFamily="2" charset="2"/>
              <a:buChar char="q"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675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66BD65B-4906-0748-BFE6-E7BC62F5FE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4">
            <a:extLst>
              <a:ext uri="{FF2B5EF4-FFF2-40B4-BE49-F238E27FC236}">
                <a16:creationId xmlns:a16="http://schemas.microsoft.com/office/drawing/2014/main" id="{0355D458-9B46-E4ED-1F37-F812D1184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95552"/>
            <a:ext cx="7886700" cy="757997"/>
          </a:xfrm>
          <a:prstGeom prst="rect">
            <a:avLst/>
          </a:prstGeom>
        </p:spPr>
        <p:txBody>
          <a:bodyPr anchor="ctr"/>
          <a:lstStyle>
            <a:lvl1pPr>
              <a:defRPr sz="3200">
                <a:solidFill>
                  <a:srgbClr val="0F2B53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DBDB8C45-2935-B55A-AA8B-88E65B54F9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1252954"/>
            <a:ext cx="3734628" cy="4939123"/>
          </a:xfrm>
          <a:prstGeom prst="rect">
            <a:avLst/>
          </a:prstGeom>
        </p:spPr>
        <p:txBody>
          <a:bodyPr/>
          <a:lstStyle>
            <a:lvl1pPr marL="228600" indent="-228600">
              <a:buFont typeface="Wingdings" pitchFamily="2" charset="2"/>
              <a:buChar char="q"/>
              <a:defRPr sz="2400">
                <a:solidFill>
                  <a:schemeClr val="tx1"/>
                </a:solidFill>
              </a:defRPr>
            </a:lvl1pPr>
            <a:lvl2pPr marL="685800" indent="-228600">
              <a:buFont typeface="Wingdings" pitchFamily="2" charset="2"/>
              <a:buChar char="q"/>
              <a:defRPr sz="2000">
                <a:solidFill>
                  <a:schemeClr val="tx1"/>
                </a:solidFill>
              </a:defRPr>
            </a:lvl2pPr>
            <a:lvl3pPr marL="1143000" indent="-228600">
              <a:buFont typeface="Wingdings" pitchFamily="2" charset="2"/>
              <a:buChar char="q"/>
              <a:defRPr sz="1800">
                <a:solidFill>
                  <a:schemeClr val="tx1"/>
                </a:solidFill>
              </a:defRPr>
            </a:lvl3pPr>
            <a:lvl4pPr marL="1600200" indent="-228600">
              <a:buFont typeface="Wingdings" pitchFamily="2" charset="2"/>
              <a:buChar char="q"/>
              <a:defRPr sz="1600">
                <a:solidFill>
                  <a:schemeClr val="tx1"/>
                </a:solidFill>
              </a:defRPr>
            </a:lvl4pPr>
            <a:lvl5pPr marL="2057400" indent="-228600">
              <a:buFont typeface="Wingdings" pitchFamily="2" charset="2"/>
              <a:buChar char="q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B42259AD-AB1E-0865-F4E5-50064C07A7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80722" y="1256893"/>
            <a:ext cx="3734628" cy="4935184"/>
          </a:xfrm>
          <a:prstGeom prst="rect">
            <a:avLst/>
          </a:prstGeom>
        </p:spPr>
        <p:txBody>
          <a:bodyPr/>
          <a:lstStyle>
            <a:lvl1pPr marL="228600" indent="-228600">
              <a:buFont typeface="Wingdings" pitchFamily="2" charset="2"/>
              <a:buChar char="q"/>
              <a:defRPr sz="2400">
                <a:solidFill>
                  <a:schemeClr val="tx1"/>
                </a:solidFill>
              </a:defRPr>
            </a:lvl1pPr>
            <a:lvl2pPr marL="685800" indent="-228600">
              <a:buFont typeface="Wingdings" pitchFamily="2" charset="2"/>
              <a:buChar char="q"/>
              <a:defRPr sz="2000">
                <a:solidFill>
                  <a:schemeClr val="tx1"/>
                </a:solidFill>
              </a:defRPr>
            </a:lvl2pPr>
            <a:lvl3pPr marL="1143000" indent="-228600">
              <a:buFont typeface="Wingdings" pitchFamily="2" charset="2"/>
              <a:buChar char="q"/>
              <a:defRPr sz="1800">
                <a:solidFill>
                  <a:schemeClr val="tx1"/>
                </a:solidFill>
              </a:defRPr>
            </a:lvl3pPr>
            <a:lvl4pPr marL="1600200" indent="-228600">
              <a:buFont typeface="Wingdings" pitchFamily="2" charset="2"/>
              <a:buChar char="q"/>
              <a:defRPr sz="1600">
                <a:solidFill>
                  <a:schemeClr val="tx1"/>
                </a:solidFill>
              </a:defRPr>
            </a:lvl4pPr>
            <a:lvl5pPr marL="2057400" indent="-228600">
              <a:buFont typeface="Wingdings" pitchFamily="2" charset="2"/>
              <a:buChar char="q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7665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52478B0-84C9-9741-824F-E59B381647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6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4">
            <a:extLst>
              <a:ext uri="{FF2B5EF4-FFF2-40B4-BE49-F238E27FC236}">
                <a16:creationId xmlns:a16="http://schemas.microsoft.com/office/drawing/2014/main" id="{5A8A4697-28F5-DD52-EB8B-4127E84EC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95552"/>
            <a:ext cx="7886700" cy="757997"/>
          </a:xfrm>
          <a:prstGeom prst="rect">
            <a:avLst/>
          </a:prstGeom>
        </p:spPr>
        <p:txBody>
          <a:bodyPr anchor="ctr"/>
          <a:lstStyle>
            <a:lvl1pPr algn="ctr">
              <a:defRPr sz="3200">
                <a:solidFill>
                  <a:srgbClr val="0F2B53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FB25F226-C08E-4F73-F7EA-BF9C1FE2FFB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1252955"/>
            <a:ext cx="7886700" cy="4611132"/>
          </a:xfrm>
          <a:prstGeom prst="rect">
            <a:avLst/>
          </a:prstGeom>
        </p:spPr>
        <p:txBody>
          <a:bodyPr/>
          <a:lstStyle>
            <a:lvl1pPr marL="228600" indent="-228600">
              <a:buFont typeface="Wingdings" pitchFamily="2" charset="2"/>
              <a:buChar char="q"/>
              <a:defRPr sz="2400">
                <a:solidFill>
                  <a:schemeClr val="tx1"/>
                </a:solidFill>
              </a:defRPr>
            </a:lvl1pPr>
            <a:lvl2pPr marL="685800" indent="-228600">
              <a:buFont typeface="Wingdings" pitchFamily="2" charset="2"/>
              <a:buChar char="q"/>
              <a:defRPr sz="2000">
                <a:solidFill>
                  <a:schemeClr val="tx1"/>
                </a:solidFill>
              </a:defRPr>
            </a:lvl2pPr>
            <a:lvl3pPr marL="1143000" indent="-228600">
              <a:buFont typeface="Wingdings" pitchFamily="2" charset="2"/>
              <a:buChar char="q"/>
              <a:defRPr sz="1800">
                <a:solidFill>
                  <a:schemeClr val="tx1"/>
                </a:solidFill>
              </a:defRPr>
            </a:lvl3pPr>
            <a:lvl4pPr marL="1600200" indent="-228600">
              <a:buFont typeface="Wingdings" pitchFamily="2" charset="2"/>
              <a:buChar char="q"/>
              <a:defRPr sz="1600">
                <a:solidFill>
                  <a:schemeClr val="tx1"/>
                </a:solidFill>
              </a:defRPr>
            </a:lvl4pPr>
            <a:lvl5pPr marL="2057400" indent="-228600">
              <a:buFont typeface="Wingdings" pitchFamily="2" charset="2"/>
              <a:buChar char="q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9978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87AC633-8004-B345-8940-EB3559D6EC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281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5912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7" r:id="rId2"/>
    <p:sldLayoutId id="2147483662" r:id="rId3"/>
    <p:sldLayoutId id="2147483663" r:id="rId4"/>
    <p:sldLayoutId id="2147483664" r:id="rId5"/>
    <p:sldLayoutId id="2147483668" r:id="rId6"/>
    <p:sldLayoutId id="2147483665" r:id="rId7"/>
    <p:sldLayoutId id="2147483666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access.thecvf.com/content/CVPR2023/papers/Shang_Post-Training_Quantization_on_Diffusion_Models_CVPR_2023_paper.pdf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6.09685" TargetMode="External"/><Relationship Id="rId2" Type="http://schemas.openxmlformats.org/officeDocument/2006/relationships/hyperlink" Target="https://proceedings.neurips.cc/paper_files/paper/2022/file/b1efde53be364a73914f58805a001731-Paper-Conference.pdf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roceedings.mlr.press/v162/hawthorne22a/hawthorne22a.pdf" TargetMode="External"/><Relationship Id="rId2" Type="http://schemas.openxmlformats.org/officeDocument/2006/relationships/slideLayout" Target="../slideLayouts/slideLayout5.xml"/><Relationship Id="rId1" Type="http://schemas.openxmlformats.org/officeDocument/2006/relationships/video" Target="https://www.youtube.com/embed/xrqI9Nwpoco?list=PLlKsiOcPWfHfoHMAOnpAqIfhHLOy_e2KT" TargetMode="External"/><Relationship Id="rId6" Type="http://schemas.openxmlformats.org/officeDocument/2006/relationships/image" Target="../media/image15.jpeg"/><Relationship Id="rId5" Type="http://schemas.openxmlformats.org/officeDocument/2006/relationships/hyperlink" Target="https://huggingface.co/krasserm/perceiver-ar-sam-giant-midi" TargetMode="External"/><Relationship Id="rId4" Type="http://schemas.openxmlformats.org/officeDocument/2006/relationships/hyperlink" Target="https://storage.googleapis.com/perceiver-ar/index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5.xml"/><Relationship Id="rId1" Type="http://schemas.openxmlformats.org/officeDocument/2006/relationships/video" Target="https://www.youtube.com/embed/JuH79E8rdKc?start=123&amp;feature=oembed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ccess.thecvf.com/content/CVPR2022/html/Preechakul_Diffusion_Autoencoders_T%5b&#8230;%5daningful_and_Decodable_Representation_CVPR_2022_paper.html" TargetMode="External"/><Relationship Id="rId2" Type="http://schemas.openxmlformats.org/officeDocument/2006/relationships/hyperlink" Target="https://proceedings.mlr.press/v97/verma19a/verma19a.pdf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hyperlink" Target="https://arxiv.org/abs/2312.04410" TargetMode="External"/><Relationship Id="rId4" Type="http://schemas.openxmlformats.org/officeDocument/2006/relationships/hyperlink" Target="https://openreview.net/pdf?id=L2D9Gybx0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1.png"/><Relationship Id="rId4" Type="http://schemas.openxmlformats.org/officeDocument/2006/relationships/hyperlink" Target="https://openai.com/research/video-generation-models-as-world-simulator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openaccess.thecvf.com/content/CVPR2023/papers/Wang_Detecting_Everything_in_the_Open_World_Towards_Universal_Object_Detection_CVPR_2023_paper.pdf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arxiv.org/abs/2302.05543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arxiv.org/pdf/2312.00858.pdf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6AAD44F-C6A5-51C9-934F-A28E665C47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EECS 230 Deep Learning</a:t>
            </a:r>
          </a:p>
          <a:p>
            <a:r>
              <a:rPr lang="en-US" dirty="0"/>
              <a:t>Projects</a:t>
            </a:r>
          </a:p>
        </p:txBody>
      </p:sp>
    </p:spTree>
    <p:extLst>
      <p:ext uri="{BB962C8B-B14F-4D97-AF65-F5344CB8AC3E}">
        <p14:creationId xmlns:p14="http://schemas.microsoft.com/office/powerpoint/2010/main" val="2778186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46327-7DAE-FB7A-F65E-FF3AC67C6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#8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F04CCE-19FD-C506-D9BD-6A7C83327B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Network Quantization for Diffusion Model</a:t>
            </a:r>
          </a:p>
          <a:p>
            <a:r>
              <a:rPr lang="en-US" dirty="0"/>
              <a:t>Related paper</a:t>
            </a:r>
          </a:p>
          <a:p>
            <a:pPr lvl="1"/>
            <a:r>
              <a:rPr lang="en-US" dirty="0"/>
              <a:t>Shang, </a:t>
            </a:r>
            <a:r>
              <a:rPr lang="en-US" dirty="0" err="1"/>
              <a:t>Yuzhang</a:t>
            </a:r>
            <a:r>
              <a:rPr lang="en-US" dirty="0"/>
              <a:t>, et al. "</a:t>
            </a:r>
            <a:r>
              <a:rPr lang="en-US" dirty="0">
                <a:hlinkClick r:id="rId2"/>
              </a:rPr>
              <a:t>Post-training quantization on diffusion models</a:t>
            </a:r>
            <a:r>
              <a:rPr lang="en-US" dirty="0"/>
              <a:t>." CVPR. 2023.</a:t>
            </a:r>
          </a:p>
        </p:txBody>
      </p:sp>
    </p:spTree>
    <p:extLst>
      <p:ext uri="{BB962C8B-B14F-4D97-AF65-F5344CB8AC3E}">
        <p14:creationId xmlns:p14="http://schemas.microsoft.com/office/powerpoint/2010/main" val="3656161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F297B-0D9C-9925-19F1-5978B697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#9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537F1-1E2B-2E9E-D04E-C9547D688F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Finetune Open-source Large Language Model</a:t>
            </a:r>
          </a:p>
          <a:p>
            <a:r>
              <a:rPr lang="en-US" dirty="0"/>
              <a:t>Turn a generalist into a specialist</a:t>
            </a:r>
          </a:p>
          <a:p>
            <a:r>
              <a:rPr lang="en-US" dirty="0"/>
              <a:t>Related paper:</a:t>
            </a:r>
          </a:p>
          <a:p>
            <a:pPr lvl="1"/>
            <a:r>
              <a:rPr lang="en-US" dirty="0"/>
              <a:t>Instruct-GPT: Ouyang, Long, et al. "</a:t>
            </a:r>
            <a:r>
              <a:rPr lang="en-US" dirty="0">
                <a:hlinkClick r:id="rId2"/>
              </a:rPr>
              <a:t>Training language models to follow instructions with human feedback</a:t>
            </a:r>
            <a:r>
              <a:rPr lang="en-US" dirty="0"/>
              <a:t>." </a:t>
            </a:r>
            <a:r>
              <a:rPr lang="en-US" dirty="0" err="1"/>
              <a:t>NeurIPS</a:t>
            </a:r>
            <a:r>
              <a:rPr lang="en-US" dirty="0"/>
              <a:t> (2022)</a:t>
            </a:r>
          </a:p>
          <a:p>
            <a:pPr lvl="1"/>
            <a:r>
              <a:rPr lang="en-US" dirty="0" err="1"/>
              <a:t>LoRA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https://arxiv.org/abs/2106.09685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9462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F297B-0D9C-9925-19F1-5978B697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#10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537F1-1E2B-2E9E-D04E-C9547D688F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Train a transformer network for music generation</a:t>
            </a:r>
          </a:p>
          <a:p>
            <a:r>
              <a:rPr lang="en-US" dirty="0"/>
              <a:t>Related paper:</a:t>
            </a:r>
          </a:p>
          <a:p>
            <a:pPr lvl="1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Hawthorne, Curtis, et al. "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General-purpose, long-context autoregressive modeling with perceiver ar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."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International Conference on Machine Learning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2022. 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https://storage.googleapis.com/perceiver-ar/index.html</a:t>
            </a:r>
            <a:r>
              <a:rPr lang="en-US" dirty="0"/>
              <a:t> </a:t>
            </a:r>
          </a:p>
          <a:p>
            <a:r>
              <a:rPr lang="en-US" dirty="0"/>
              <a:t>Code: </a:t>
            </a:r>
            <a:r>
              <a:rPr lang="en-US" dirty="0">
                <a:hlinkClick r:id="rId5"/>
              </a:rPr>
              <a:t>https://huggingface.co/krasserm/perceiver-ar-sam-giant-midi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6" name="Online Media 5" descr="2">
            <a:hlinkClick r:id="" action="ppaction://media"/>
            <a:extLst>
              <a:ext uri="{FF2B5EF4-FFF2-40B4-BE49-F238E27FC236}">
                <a16:creationId xmlns:a16="http://schemas.microsoft.com/office/drawing/2014/main" id="{1A963C97-3AFF-2AC0-A66E-5EFD028798A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2723243" y="3895212"/>
            <a:ext cx="4720772" cy="266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12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F297B-0D9C-9925-19F1-5978B697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#11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537F1-1E2B-2E9E-D04E-C9547D688F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Neural Radiance Field for Objects of Your Choice</a:t>
            </a:r>
          </a:p>
          <a:p>
            <a:r>
              <a:rPr lang="en-US" dirty="0"/>
              <a:t>Related paper:</a:t>
            </a:r>
          </a:p>
          <a:p>
            <a:pPr lvl="1"/>
            <a:r>
              <a:rPr lang="en-US" dirty="0"/>
              <a:t>Mildenhall, Ben, et al. "Nerf: Representing scenes as neural radiance fields for view synthesis." Communications of the ACM 65.1 (2021).</a:t>
            </a:r>
          </a:p>
        </p:txBody>
      </p:sp>
      <p:pic>
        <p:nvPicPr>
          <p:cNvPr id="4" name="Online Media 3" descr="NeRF: Neural Radiance Fields">
            <a:hlinkClick r:id="" action="ppaction://media"/>
            <a:extLst>
              <a:ext uri="{FF2B5EF4-FFF2-40B4-BE49-F238E27FC236}">
                <a16:creationId xmlns:a16="http://schemas.microsoft.com/office/drawing/2014/main" id="{D18458C2-C3BB-FE8D-CD42-8CDB876360D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061029" y="3429000"/>
            <a:ext cx="4590142" cy="2593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22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3A58E-5B8D-D987-2075-1A699D79A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#12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2B10F6-C98A-0E07-5050-8C6CEBCA6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Class-imbalanced Variational Auto-encoder</a:t>
            </a:r>
          </a:p>
          <a:p>
            <a:r>
              <a:rPr lang="en-US" dirty="0"/>
              <a:t>Improve VAE for long-tailed dataset, utilize contrastive learning losses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DABA84-D288-AB92-AD44-9C4893FF6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191" y="2859305"/>
            <a:ext cx="4679617" cy="274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64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492C8-1C47-C9F8-CEFA-938E68B31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Projects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733DE2A-F5E6-32CE-802E-EC717FA798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1252955"/>
            <a:ext cx="7886700" cy="4611132"/>
          </a:xfrm>
        </p:spPr>
        <p:txBody>
          <a:bodyPr/>
          <a:lstStyle/>
          <a:p>
            <a:r>
              <a:rPr lang="en-US" dirty="0"/>
              <a:t>At most two students for each project</a:t>
            </a:r>
          </a:p>
          <a:p>
            <a:r>
              <a:rPr lang="en-US" dirty="0"/>
              <a:t>Midterm report (Up to2 pages excluding reference)</a:t>
            </a:r>
          </a:p>
          <a:p>
            <a:pPr lvl="1"/>
            <a:r>
              <a:rPr lang="en-US" dirty="0"/>
              <a:t>Project proposal</a:t>
            </a:r>
          </a:p>
          <a:p>
            <a:pPr lvl="1"/>
            <a:r>
              <a:rPr lang="en-US" dirty="0"/>
              <a:t>Preliminary results</a:t>
            </a:r>
          </a:p>
          <a:p>
            <a:r>
              <a:rPr lang="en-US" dirty="0"/>
              <a:t>Final project presentation (10 minutes + 2 minutes Q/A)</a:t>
            </a:r>
          </a:p>
          <a:p>
            <a:r>
              <a:rPr lang="en-US" dirty="0"/>
              <a:t>Final project report (Up to 8 pages excluding reference)</a:t>
            </a:r>
          </a:p>
          <a:p>
            <a:r>
              <a:rPr lang="en-US" dirty="0"/>
              <a:t>Can choose your own research project</a:t>
            </a:r>
          </a:p>
          <a:p>
            <a:r>
              <a:rPr lang="en-US" dirty="0"/>
              <a:t>Alternatively, a list of projects provided</a:t>
            </a:r>
          </a:p>
          <a:p>
            <a:r>
              <a:rPr lang="en-US" dirty="0"/>
              <a:t>&gt; Just running open-source code</a:t>
            </a:r>
          </a:p>
          <a:p>
            <a:r>
              <a:rPr lang="en-US" dirty="0"/>
              <a:t>&lt; research project</a:t>
            </a:r>
          </a:p>
        </p:txBody>
      </p:sp>
    </p:spTree>
    <p:extLst>
      <p:ext uri="{BB962C8B-B14F-4D97-AF65-F5344CB8AC3E}">
        <p14:creationId xmlns:p14="http://schemas.microsoft.com/office/powerpoint/2010/main" val="463704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F297B-0D9C-9925-19F1-5978B697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537F1-1E2B-2E9E-D04E-C9547D688F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2D or 3D Perception on Waymo Open Dataset</a:t>
            </a:r>
          </a:p>
          <a:p>
            <a:r>
              <a:rPr lang="en-US" dirty="0"/>
              <a:t>2D/3D Detection, Segmentation, or tracking</a:t>
            </a:r>
          </a:p>
          <a:p>
            <a:r>
              <a:rPr lang="en-US" dirty="0"/>
              <a:t>Using Image, 3D Lidar, or both.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073FB6-4C07-70D1-12DB-BA3936058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735" y="2793464"/>
            <a:ext cx="6526530" cy="362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117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F297B-0D9C-9925-19F1-5978B697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537F1-1E2B-2E9E-D04E-C9547D688F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Unsupervised Image Clustering Using Deep Learning</a:t>
            </a:r>
          </a:p>
          <a:p>
            <a:r>
              <a:rPr lang="en-US" dirty="0"/>
              <a:t>Related paper:</a:t>
            </a:r>
          </a:p>
          <a:p>
            <a:pPr lvl="1"/>
            <a:r>
              <a:rPr lang="en-US" dirty="0"/>
              <a:t>Ji, Xu, Joao F. Henriques, and Andrea </a:t>
            </a:r>
            <a:r>
              <a:rPr lang="en-US" dirty="0" err="1"/>
              <a:t>Vedaldi</a:t>
            </a:r>
            <a:r>
              <a:rPr lang="en-US" dirty="0"/>
              <a:t>. "Invariant information clustering for unsupervised image classification and segmentation." ICCV. 2019.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F0EF0C-53CF-CB41-3C1A-E3A6626F8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5842" y="3117878"/>
            <a:ext cx="4552315" cy="294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709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F297B-0D9C-9925-19F1-5978B697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537F1-1E2B-2E9E-D04E-C9547D688F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Image Interpolation for </a:t>
            </a:r>
            <a:r>
              <a:rPr lang="en-US" dirty="0" err="1"/>
              <a:t>Mixup</a:t>
            </a:r>
            <a:r>
              <a:rPr lang="en-US" dirty="0"/>
              <a:t> Data Augmentation</a:t>
            </a:r>
          </a:p>
          <a:p>
            <a:r>
              <a:rPr lang="en-US" dirty="0"/>
              <a:t>Related paper:</a:t>
            </a:r>
          </a:p>
          <a:p>
            <a:pPr lvl="1"/>
            <a:r>
              <a:rPr lang="en-US" dirty="0" err="1"/>
              <a:t>Venkataramanan</a:t>
            </a:r>
            <a:r>
              <a:rPr lang="en-US" dirty="0"/>
              <a:t>, </a:t>
            </a:r>
            <a:r>
              <a:rPr lang="en-US" dirty="0" err="1"/>
              <a:t>Shashanka</a:t>
            </a:r>
            <a:r>
              <a:rPr lang="en-US" dirty="0"/>
              <a:t>, et al. "</a:t>
            </a:r>
            <a:r>
              <a:rPr lang="en-US" dirty="0" err="1"/>
              <a:t>Alignmixup</a:t>
            </a:r>
            <a:r>
              <a:rPr lang="en-US" dirty="0"/>
              <a:t>: Improving representations by interpolating aligned features." CVPR. 2022.</a:t>
            </a:r>
          </a:p>
          <a:p>
            <a:pPr lvl="1"/>
            <a:r>
              <a:rPr lang="en-US" dirty="0"/>
              <a:t>Manifold </a:t>
            </a:r>
            <a:r>
              <a:rPr lang="en-US" dirty="0" err="1"/>
              <a:t>mixup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https://proceedings.mlr.press/v97/verma19a/verma19a.pdf</a:t>
            </a:r>
            <a:r>
              <a:rPr lang="en-US" dirty="0"/>
              <a:t> </a:t>
            </a:r>
          </a:p>
          <a:p>
            <a:r>
              <a:rPr lang="en-US" dirty="0"/>
              <a:t>How to utilize diffusion model for image interpolation?</a:t>
            </a:r>
          </a:p>
          <a:p>
            <a:pPr lvl="1"/>
            <a:r>
              <a:rPr lang="en-US" dirty="0" err="1">
                <a:hlinkClick r:id="rId3"/>
              </a:rPr>
              <a:t>DiffAE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4"/>
              </a:rPr>
              <a:t>Interpolation</a:t>
            </a:r>
            <a:endParaRPr lang="en-US" dirty="0"/>
          </a:p>
          <a:p>
            <a:pPr lvl="1"/>
            <a:r>
              <a:rPr lang="en-US" dirty="0" err="1">
                <a:hlinkClick r:id="rId5"/>
              </a:rPr>
              <a:t>SmoothDiffusion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F99133-334F-4CBD-941C-5A91BBFB09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2282" y="3902401"/>
            <a:ext cx="3376386" cy="252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555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2FD0D-EDDE-9E83-9EBF-AEFB626FA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3C97D1-8606-CDB4-3C2E-3C9485E52B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Video Interpolation using Existing Generative Model</a:t>
            </a:r>
          </a:p>
          <a:p>
            <a:r>
              <a:rPr lang="en-US" dirty="0"/>
              <a:t>Related work:</a:t>
            </a:r>
          </a:p>
          <a:p>
            <a:pPr lvl="1"/>
            <a:r>
              <a:rPr lang="en-US" dirty="0" err="1"/>
              <a:t>OpenAI</a:t>
            </a:r>
            <a:r>
              <a:rPr lang="en-US" dirty="0"/>
              <a:t> Sora </a:t>
            </a:r>
            <a:r>
              <a:rPr lang="en-US" dirty="0">
                <a:hlinkClick r:id="rId4"/>
              </a:rPr>
              <a:t>https://openai.com/research/video-generation-models-as-world-simulators</a:t>
            </a: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  <p:pic>
        <p:nvPicPr>
          <p:cNvPr id="4" name="Screen Recording 2024-02-16 at 11.53.18 AM.mov">
            <a:hlinkClick r:id="" action="ppaction://media"/>
            <a:extLst>
              <a:ext uri="{FF2B5EF4-FFF2-40B4-BE49-F238E27FC236}">
                <a16:creationId xmlns:a16="http://schemas.microsoft.com/office/drawing/2014/main" id="{378BB73E-2D04-226B-566E-AF6F1BA26F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052128"/>
            <a:ext cx="9144000" cy="185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054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F297B-0D9C-9925-19F1-5978B697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537F1-1E2B-2E9E-D04E-C9547D688F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Open Vocabulary Object Detection</a:t>
            </a:r>
          </a:p>
          <a:p>
            <a:r>
              <a:rPr lang="en-US" dirty="0"/>
              <a:t>Related paper:</a:t>
            </a:r>
          </a:p>
          <a:p>
            <a:pPr lvl="1"/>
            <a:r>
              <a:rPr lang="en-US" dirty="0"/>
              <a:t>Wang, </a:t>
            </a:r>
            <a:r>
              <a:rPr lang="en-US" dirty="0" err="1"/>
              <a:t>Zhenyu</a:t>
            </a:r>
            <a:r>
              <a:rPr lang="en-US" dirty="0"/>
              <a:t>, et al. "</a:t>
            </a:r>
            <a:r>
              <a:rPr lang="en-US" dirty="0">
                <a:hlinkClick r:id="rId2"/>
              </a:rPr>
              <a:t>Detecting everything in the open world: Towards universal object detection</a:t>
            </a:r>
            <a:r>
              <a:rPr lang="en-US" dirty="0"/>
              <a:t>." CVPR. 2023.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D8BA51-44AA-8D70-D806-2722B1164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1700" y="2880178"/>
            <a:ext cx="48006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109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F297B-0D9C-9925-19F1-5978B697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#6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537F1-1E2B-2E9E-D04E-C9547D688F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Conditional Image Synthesis</a:t>
            </a:r>
          </a:p>
          <a:p>
            <a:r>
              <a:rPr lang="en-US" dirty="0"/>
              <a:t>Related paper:</a:t>
            </a:r>
          </a:p>
          <a:p>
            <a:pPr lvl="1"/>
            <a:r>
              <a:rPr lang="en-US" dirty="0"/>
              <a:t>ControlNet: </a:t>
            </a:r>
            <a:r>
              <a:rPr lang="en-US" dirty="0">
                <a:hlinkClick r:id="rId2"/>
              </a:rPr>
              <a:t>https://arxiv.org/abs/2302.05543</a:t>
            </a:r>
            <a:endParaRPr lang="en-US" dirty="0"/>
          </a:p>
          <a:p>
            <a:r>
              <a:rPr lang="en-US" dirty="0"/>
              <a:t>Training requires a lot of GPU hours!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1D55FB-B08D-53C7-6650-6E9DCD611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378" y="3038104"/>
            <a:ext cx="3739243" cy="352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253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D712F-4555-30E3-E3D7-4CB69DB4C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 #7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D42BE-59A3-5C85-5A70-F3C3762991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Goal: Accelerate Inference of Diffusion Model for Image Synthesis</a:t>
            </a:r>
          </a:p>
          <a:p>
            <a:r>
              <a:rPr lang="en-US" dirty="0"/>
              <a:t>Related paper</a:t>
            </a:r>
          </a:p>
          <a:p>
            <a:pPr lvl="1"/>
            <a:r>
              <a:rPr lang="en-US" dirty="0" err="1"/>
              <a:t>DeepCache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https://arxiv.org/pdf/2312.00858.pdf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92EE04-60EB-CD37-0B2E-2DF8C297E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078426"/>
            <a:ext cx="7772400" cy="268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480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2535</TotalTime>
  <Words>550</Words>
  <Application>Microsoft Macintosh PowerPoint</Application>
  <PresentationFormat>On-screen Show (4:3)</PresentationFormat>
  <Paragraphs>70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Times New Roman</vt:lpstr>
      <vt:lpstr>Wingdings</vt:lpstr>
      <vt:lpstr>Office Theme</vt:lpstr>
      <vt:lpstr>PowerPoint Presentation</vt:lpstr>
      <vt:lpstr>Course Projects</vt:lpstr>
      <vt:lpstr>Project idea #1</vt:lpstr>
      <vt:lpstr>Project idea #2</vt:lpstr>
      <vt:lpstr>Project idea #3</vt:lpstr>
      <vt:lpstr>Project idea #4</vt:lpstr>
      <vt:lpstr>Project idea #5</vt:lpstr>
      <vt:lpstr>Project idea #6</vt:lpstr>
      <vt:lpstr>Project idea #7</vt:lpstr>
      <vt:lpstr>Project idea #8</vt:lpstr>
      <vt:lpstr>Project idea #9</vt:lpstr>
      <vt:lpstr>Project idea #10</vt:lpstr>
      <vt:lpstr>Project idea #11</vt:lpstr>
      <vt:lpstr>Project idea #12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Liz Lippincott</dc:creator>
  <cp:lastModifiedBy>Meng Tang</cp:lastModifiedBy>
  <cp:revision>132</cp:revision>
  <dcterms:created xsi:type="dcterms:W3CDTF">2023-02-03T17:22:41Z</dcterms:created>
  <dcterms:modified xsi:type="dcterms:W3CDTF">2024-02-16T20:21:01Z</dcterms:modified>
</cp:coreProperties>
</file>

<file path=docProps/thumbnail.jpeg>
</file>